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49" r:id="rId2"/>
    <p:sldId id="350" r:id="rId3"/>
    <p:sldId id="353" r:id="rId4"/>
    <p:sldId id="362" r:id="rId5"/>
    <p:sldId id="355" r:id="rId6"/>
    <p:sldId id="363" r:id="rId7"/>
    <p:sldId id="361" r:id="rId8"/>
  </p:sldIdLst>
  <p:sldSz cx="12192000" cy="6858000"/>
  <p:notesSz cx="6797675" cy="99282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0F2569FD-B936-4297-A205-F47359BFA20D}">
          <p14:sldIdLst/>
        </p14:section>
        <p14:section name="Розділ без заголовка" id="{7CFE35C9-467A-4907-B815-6060196FBA18}">
          <p14:sldIdLst>
            <p14:sldId id="349"/>
            <p14:sldId id="350"/>
            <p14:sldId id="353"/>
            <p14:sldId id="362"/>
            <p14:sldId id="355"/>
            <p14:sldId id="363"/>
            <p14:sldId id="361"/>
          </p14:sldIdLst>
        </p14:section>
        <p14:section name="Розділ без заголовка" id="{5AECE445-4ED2-4CE1-8726-8C9E32514211}">
          <p14:sldIdLst/>
        </p14:section>
        <p14:section name="Розділ без заголовка" id="{D88F2438-0751-4670-8F75-39420318C3F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1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44A"/>
    <a:srgbClr val="EAEAEA"/>
    <a:srgbClr val="FFFF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ітли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ітлий стиль 1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83314" autoAdjust="0"/>
  </p:normalViewPr>
  <p:slideViewPr>
    <p:cSldViewPr snapToGrid="0">
      <p:cViewPr varScale="1">
        <p:scale>
          <a:sx n="86" d="100"/>
          <a:sy n="86" d="100"/>
        </p:scale>
        <p:origin x="47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AA-4A26-A1D6-218E2389FF15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AA-4A26-A1D6-218E2389FF15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AA-4A26-A1D6-218E2389FF15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F57-477B-9149-861B13D8577F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3F57-477B-9149-861B13D8577F}"/>
              </c:ext>
            </c:extLst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3F57-477B-9149-861B13D8577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36D5-4F82-97DB-05A3334FB4D7}"/>
              </c:ext>
            </c:extLst>
          </c:dPt>
          <c:dLbls>
            <c:dLbl>
              <c:idx val="0"/>
              <c:layout>
                <c:manualLayout>
                  <c:x val="-0.18016713253977812"/>
                  <c:y val="0.1263072262502323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83925082777657"/>
                      <c:h val="0.1618883031726369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8AA-4A26-A1D6-218E2389FF15}"/>
                </c:ext>
              </c:extLst>
            </c:dLbl>
            <c:dLbl>
              <c:idx val="1"/>
              <c:layout>
                <c:manualLayout>
                  <c:x val="0.2140783604047678"/>
                  <c:y val="-0.17670911307296755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491652385330099"/>
                      <c:h val="0.1443721742664327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8AA-4A26-A1D6-218E2389FF15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8AA-4A26-A1D6-218E2389FF15}"/>
                </c:ext>
              </c:extLst>
            </c:dLbl>
            <c:dLbl>
              <c:idx val="3"/>
              <c:layout>
                <c:manualLayout>
                  <c:x val="6.2297617431790152E-2"/>
                  <c:y val="-5.2662204674863988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177651505955238"/>
                      <c:h val="0.1025988631446970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F57-477B-9149-861B13D8577F}"/>
                </c:ext>
              </c:extLst>
            </c:dLbl>
            <c:dLbl>
              <c:idx val="4"/>
              <c:layout>
                <c:manualLayout>
                  <c:x val="0.14912628737432587"/>
                  <c:y val="-3.4810081579371432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aseline="0" dirty="0" err="1">
                        <a:solidFill>
                          <a:schemeClr val="tx1"/>
                        </a:solidFill>
                      </a:rPr>
                      <a:t>Благоустрій</a:t>
                    </a:r>
                    <a:r>
                      <a:rPr lang="ru-RU" baseline="0" dirty="0">
                        <a:solidFill>
                          <a:schemeClr val="tx1"/>
                        </a:solidFill>
                      </a:rPr>
                      <a:t> </a:t>
                    </a:r>
                    <a:fld id="{20A74151-D500-4D79-8E59-C6B79BCABA66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061262780867043"/>
                      <c:h val="0.137817065608890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3F57-477B-9149-861B13D8577F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F57-477B-9149-861B13D8577F}"/>
                </c:ext>
              </c:extLst>
            </c:dLbl>
            <c:dLbl>
              <c:idx val="6"/>
              <c:layout>
                <c:manualLayout>
                  <c:x val="0.17286838087916626"/>
                  <c:y val="0.1448219394878481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6D5-4F82-97DB-05A3334FB4D7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B2D3E"/>
                </a:solidFill>
                <a:round/>
              </a:ln>
              <a:effectLst>
                <a:outerShdw blurRad="50800" dist="38100" dir="2700000" algn="tl" rotWithShape="0">
                  <a:srgbClr val="CB2D3E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Аркуш1!$A$2:$A$8</c:f>
              <c:strCache>
                <c:ptCount val="7"/>
                <c:pt idx="0">
                  <c:v>Населення</c:v>
                </c:pt>
                <c:pt idx="1">
                  <c:v>Бюджетні установи</c:v>
                </c:pt>
                <c:pt idx="2">
                  <c:v>Підприємства та ФОП</c:v>
                </c:pt>
                <c:pt idx="3">
                  <c:v>Захоронення ТПВ</c:v>
                </c:pt>
                <c:pt idx="4">
                  <c:v>Благоустрій МТГ</c:v>
                </c:pt>
                <c:pt idx="5">
                  <c:v>Вторинна сировина</c:v>
                </c:pt>
                <c:pt idx="6">
                  <c:v>Інші доходи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3999</c:v>
                </c:pt>
                <c:pt idx="1">
                  <c:v>1531</c:v>
                </c:pt>
                <c:pt idx="2">
                  <c:v>856</c:v>
                </c:pt>
                <c:pt idx="3">
                  <c:v>371</c:v>
                </c:pt>
                <c:pt idx="4">
                  <c:v>1229</c:v>
                </c:pt>
                <c:pt idx="5">
                  <c:v>40</c:v>
                </c:pt>
                <c:pt idx="6">
                  <c:v>2290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AA-4A26-A1D6-218E2389FF1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98374756852748535"/>
          <c:y val="0.66718534467599544"/>
          <c:w val="9.0841294781603254E-3"/>
          <c:h val="1.05397663995123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uk-UA" sz="2800" dirty="0">
                <a:solidFill>
                  <a:schemeClr val="accent1"/>
                </a:solidFill>
              </a:rPr>
              <a:t>Виконання</a:t>
            </a:r>
            <a:r>
              <a:rPr lang="uk-UA" sz="2800" baseline="0" dirty="0">
                <a:solidFill>
                  <a:schemeClr val="accent1"/>
                </a:solidFill>
              </a:rPr>
              <a:t> плану доходів за 2024 рік – 107,0%</a:t>
            </a:r>
            <a:endParaRPr lang="ru-RU" sz="2800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21056683656315342"/>
          <c:y val="3.59877471638790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6454732023717882E-2"/>
          <c:y val="0.11715082203508034"/>
          <c:w val="0.92621580936399595"/>
          <c:h val="0.66854403272460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Населення</c:v>
                </c:pt>
                <c:pt idx="1">
                  <c:v>Бюджетні установи</c:v>
                </c:pt>
                <c:pt idx="2">
                  <c:v>Підприємства та ФОП</c:v>
                </c:pt>
                <c:pt idx="3">
                  <c:v>Захоронення ТПВ</c:v>
                </c:pt>
                <c:pt idx="4">
                  <c:v>Благоустрій міста</c:v>
                </c:pt>
                <c:pt idx="5">
                  <c:v>Вторинна сировина</c:v>
                </c:pt>
                <c:pt idx="6">
                  <c:v>Інші доходи</c:v>
                </c:pt>
                <c:pt idx="7">
                  <c:v>Фінансова підтримка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4762</c:v>
                </c:pt>
                <c:pt idx="1">
                  <c:v>1773</c:v>
                </c:pt>
                <c:pt idx="2">
                  <c:v>690</c:v>
                </c:pt>
                <c:pt idx="3">
                  <c:v>360</c:v>
                </c:pt>
                <c:pt idx="4">
                  <c:v>948</c:v>
                </c:pt>
                <c:pt idx="5">
                  <c:v>50</c:v>
                </c:pt>
                <c:pt idx="6">
                  <c:v>614</c:v>
                </c:pt>
                <c:pt idx="7">
                  <c:v>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2-49D5-B2E6-465A1017621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4321296020906836E-2"/>
                  <c:y val="-2.11552604554052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BA-4697-84F6-749561F14C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Населення</c:v>
                </c:pt>
                <c:pt idx="1">
                  <c:v>Бюджетні установи</c:v>
                </c:pt>
                <c:pt idx="2">
                  <c:v>Підприємства та ФОП</c:v>
                </c:pt>
                <c:pt idx="3">
                  <c:v>Захоронення ТПВ</c:v>
                </c:pt>
                <c:pt idx="4">
                  <c:v>Благоустрій міста</c:v>
                </c:pt>
                <c:pt idx="5">
                  <c:v>Вторинна сировина</c:v>
                </c:pt>
                <c:pt idx="6">
                  <c:v>Інші доходи</c:v>
                </c:pt>
                <c:pt idx="7">
                  <c:v>Фінансова підтримка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3999</c:v>
                </c:pt>
                <c:pt idx="1">
                  <c:v>1531</c:v>
                </c:pt>
                <c:pt idx="2">
                  <c:v>856</c:v>
                </c:pt>
                <c:pt idx="3">
                  <c:v>371</c:v>
                </c:pt>
                <c:pt idx="4">
                  <c:v>1229</c:v>
                </c:pt>
                <c:pt idx="5">
                  <c:v>40</c:v>
                </c:pt>
                <c:pt idx="6">
                  <c:v>1725</c:v>
                </c:pt>
                <c:pt idx="7">
                  <c:v>565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2-49D5-B2E6-465A101762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99690975"/>
        <c:axId val="1026341151"/>
      </c:barChart>
      <c:catAx>
        <c:axId val="999690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6341151"/>
        <c:crosses val="autoZero"/>
        <c:auto val="1"/>
        <c:lblAlgn val="ctr"/>
        <c:lblOffset val="100"/>
        <c:noMultiLvlLbl val="0"/>
      </c:catAx>
      <c:valAx>
        <c:axId val="1026341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969097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Стовпець1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BF7-4681-A86D-4B7BB606281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BF7-4681-A86D-4B7BB606281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BF7-4681-A86D-4B7BB606281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205-4CC6-B151-3B4F55DCE270}"/>
              </c:ext>
            </c:extLst>
          </c:dPt>
          <c:dPt>
            <c:idx val="4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205-4CC6-B151-3B4F55DCE270}"/>
              </c:ext>
            </c:extLst>
          </c:dPt>
          <c:dPt>
            <c:idx val="5"/>
            <c:bubble3D val="0"/>
            <c:spPr>
              <a:solidFill>
                <a:srgbClr val="FFFF00"/>
              </a:soli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205-4CC6-B151-3B4F55DCE27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solidFill>
                  <a:schemeClr val="accent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>
                <a:contourClr>
                  <a:schemeClr val="accen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205-4CC6-B151-3B4F55DCE270}"/>
              </c:ext>
            </c:extLst>
          </c:dPt>
          <c:dLbls>
            <c:dLbl>
              <c:idx val="0"/>
              <c:layout>
                <c:manualLayout>
                  <c:x val="-0.16397337175732973"/>
                  <c:y val="0.107875206105645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F7-4681-A86D-4B7BB6062813}"/>
                </c:ext>
              </c:extLst>
            </c:dLbl>
            <c:dLbl>
              <c:idx val="1"/>
              <c:layout>
                <c:manualLayout>
                  <c:x val="-3.8260453410043603E-2"/>
                  <c:y val="-0.1429973662330653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F7-4681-A86D-4B7BB6062813}"/>
                </c:ext>
              </c:extLst>
            </c:dLbl>
            <c:dLbl>
              <c:idx val="2"/>
              <c:layout>
                <c:manualLayout>
                  <c:x val="2.7328895292888275E-2"/>
                  <c:y val="-0.2745229308524330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23352701786974"/>
                      <c:h val="0.14816136550822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BF7-4681-A86D-4B7BB6062813}"/>
                </c:ext>
              </c:extLst>
            </c:dLbl>
            <c:dLbl>
              <c:idx val="3"/>
              <c:layout>
                <c:manualLayout>
                  <c:x val="3.7046944312608535E-3"/>
                  <c:y val="-0.1169280468192548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05-4CC6-B151-3B4F55DCE270}"/>
                </c:ext>
              </c:extLst>
            </c:dLbl>
            <c:dLbl>
              <c:idx val="5"/>
              <c:layout>
                <c:manualLayout>
                  <c:x val="0.1603295190516113"/>
                  <c:y val="0.108273466160458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773568201236668"/>
                      <c:h val="0.1812062483049736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D205-4CC6-B151-3B4F55DCE270}"/>
                </c:ext>
              </c:extLst>
            </c:dLbl>
            <c:dLbl>
              <c:idx val="6"/>
              <c:layout>
                <c:manualLayout>
                  <c:x val="2.5932861018825974E-2"/>
                  <c:y val="1.0167656245152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205-4CC6-B151-3B4F55DCE270}"/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Аркуш1!$A$2:$A$8</c:f>
              <c:strCache>
                <c:ptCount val="7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</c:v>
                </c:pt>
                <c:pt idx="3">
                  <c:v>Амортизація ОЗ</c:v>
                </c:pt>
                <c:pt idx="4">
                  <c:v>Послуги по ремонту ОЗ та інші</c:v>
                </c:pt>
                <c:pt idx="5">
                  <c:v>Адміністративні та витрати на збут</c:v>
                </c:pt>
                <c:pt idx="6">
                  <c:v> Податок на прибуток та інші операційні витрати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2091</c:v>
                </c:pt>
                <c:pt idx="1">
                  <c:v>1718</c:v>
                </c:pt>
                <c:pt idx="2">
                  <c:v>2608</c:v>
                </c:pt>
                <c:pt idx="3">
                  <c:v>1120</c:v>
                </c:pt>
                <c:pt idx="4">
                  <c:v>784</c:v>
                </c:pt>
                <c:pt idx="5">
                  <c:v>1935</c:v>
                </c:pt>
                <c:pt idx="6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F7-4681-A86D-4B7BB6062813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solidFill>
          <a:schemeClr val="bg1"/>
        </a:solidFill>
        <a:ln>
          <a:solidFill>
            <a:schemeClr val="accent1"/>
          </a:solidFill>
          <a:beve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r>
              <a:rPr lang="ru-RU" sz="2800" dirty="0" err="1">
                <a:solidFill>
                  <a:schemeClr val="accent1"/>
                </a:solidFill>
              </a:rPr>
              <a:t>Виконання</a:t>
            </a:r>
            <a:r>
              <a:rPr lang="ru-RU" sz="2800" dirty="0">
                <a:solidFill>
                  <a:schemeClr val="accent1"/>
                </a:solidFill>
              </a:rPr>
              <a:t> плану </a:t>
            </a:r>
            <a:r>
              <a:rPr lang="ru-RU" sz="2800" dirty="0" err="1">
                <a:solidFill>
                  <a:schemeClr val="accent1"/>
                </a:solidFill>
              </a:rPr>
              <a:t>витрат</a:t>
            </a:r>
            <a:r>
              <a:rPr lang="ru-RU" sz="2800" dirty="0">
                <a:solidFill>
                  <a:schemeClr val="accent1"/>
                </a:solidFill>
              </a:rPr>
              <a:t> за</a:t>
            </a:r>
            <a:r>
              <a:rPr lang="ru-RU" sz="2800" baseline="0" dirty="0">
                <a:solidFill>
                  <a:schemeClr val="accent1"/>
                </a:solidFill>
              </a:rPr>
              <a:t> 2024 </a:t>
            </a:r>
            <a:r>
              <a:rPr lang="ru-RU" sz="2800" baseline="0" dirty="0" err="1">
                <a:solidFill>
                  <a:schemeClr val="accent1"/>
                </a:solidFill>
              </a:rPr>
              <a:t>рік</a:t>
            </a:r>
            <a:r>
              <a:rPr lang="ru-RU" sz="2800" baseline="0" dirty="0">
                <a:solidFill>
                  <a:schemeClr val="accent1"/>
                </a:solidFill>
              </a:rPr>
              <a:t> – </a:t>
            </a:r>
            <a:r>
              <a:rPr lang="ru-RU" sz="2800" baseline="0" dirty="0" err="1">
                <a:solidFill>
                  <a:schemeClr val="accent1"/>
                </a:solidFill>
              </a:rPr>
              <a:t>відхилення</a:t>
            </a:r>
            <a:r>
              <a:rPr lang="ru-RU" sz="2800" baseline="0" dirty="0">
                <a:solidFill>
                  <a:schemeClr val="accent1"/>
                </a:solidFill>
              </a:rPr>
              <a:t> 108,5 %</a:t>
            </a:r>
            <a:endParaRPr lang="ru-RU" sz="2800" dirty="0">
              <a:solidFill>
                <a:schemeClr val="accent1"/>
              </a:solidFill>
            </a:endParaRPr>
          </a:p>
        </c:rich>
      </c:tx>
      <c:layout>
        <c:manualLayout>
          <c:xMode val="edge"/>
          <c:yMode val="edge"/>
          <c:x val="0.13415387580106539"/>
          <c:y val="1.99931928688216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7626325665882168E-2"/>
          <c:y val="0.11115286417443382"/>
          <c:w val="0.92621580936399595"/>
          <c:h val="0.668544032724606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нарахуваннями</c:v>
                </c:pt>
                <c:pt idx="3">
                  <c:v>Амортизація ОЗ</c:v>
                </c:pt>
                <c:pt idx="4">
                  <c:v>Ремонт ОЗ та інші витрати</c:v>
                </c:pt>
                <c:pt idx="5">
                  <c:v>Адміністративні та витрати на збут</c:v>
                </c:pt>
                <c:pt idx="6">
                  <c:v>Податок на прибуток та інші операційні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2343</c:v>
                </c:pt>
                <c:pt idx="1">
                  <c:v>914</c:v>
                </c:pt>
                <c:pt idx="2">
                  <c:v>3121</c:v>
                </c:pt>
                <c:pt idx="3">
                  <c:v>812</c:v>
                </c:pt>
                <c:pt idx="4">
                  <c:v>366</c:v>
                </c:pt>
                <c:pt idx="5">
                  <c:v>1907</c:v>
                </c:pt>
                <c:pt idx="6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A2-49D5-B2E6-465A1017621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1"/>
              <c:layout>
                <c:manualLayout>
                  <c:x val="1.4321296020906836E-2"/>
                  <c:y val="-2.11552604554052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BA-4697-84F6-749561F14C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Пально-мастильні матеріали</c:v>
                </c:pt>
                <c:pt idx="1">
                  <c:v>Запасні частини та матеріали</c:v>
                </c:pt>
                <c:pt idx="2">
                  <c:v>Оплата праці з нарахуваннями</c:v>
                </c:pt>
                <c:pt idx="3">
                  <c:v>Амортизація ОЗ</c:v>
                </c:pt>
                <c:pt idx="4">
                  <c:v>Ремонт ОЗ та інші витрати</c:v>
                </c:pt>
                <c:pt idx="5">
                  <c:v>Адміністративні та витрати на збут</c:v>
                </c:pt>
                <c:pt idx="6">
                  <c:v>Податок на прибуток та інші операційні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2091</c:v>
                </c:pt>
                <c:pt idx="1">
                  <c:v>1718</c:v>
                </c:pt>
                <c:pt idx="2">
                  <c:v>2608</c:v>
                </c:pt>
                <c:pt idx="3">
                  <c:v>1120</c:v>
                </c:pt>
                <c:pt idx="4">
                  <c:v>784</c:v>
                </c:pt>
                <c:pt idx="5">
                  <c:v>1935</c:v>
                </c:pt>
                <c:pt idx="6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A2-49D5-B2E6-465A101762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999690975"/>
        <c:axId val="1026341151"/>
      </c:barChart>
      <c:catAx>
        <c:axId val="999690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26341151"/>
        <c:crosses val="autoZero"/>
        <c:auto val="1"/>
        <c:lblAlgn val="ctr"/>
        <c:lblOffset val="100"/>
        <c:noMultiLvlLbl val="0"/>
      </c:catAx>
      <c:valAx>
        <c:axId val="1026341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9969097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5D41A4-8205-4082-BE5A-3A522B998947}" type="doc">
      <dgm:prSet loTypeId="urn:microsoft.com/office/officeart/2005/8/layout/list1" loCatId="list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uk-UA"/>
        </a:p>
      </dgm:t>
    </dgm:pt>
    <dgm:pt modelId="{B2328513-A108-4BFF-A04B-27DBABA4E572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uk-UA" sz="2400" b="1" dirty="0">
              <a:latin typeface="XM" panose="00000503030000020002" pitchFamily="50" charset="0"/>
            </a:rPr>
            <a:t>ДП «Екосервіс» КП ТМР «</a:t>
          </a:r>
          <a:r>
            <a:rPr lang="uk-UA" sz="2400" b="1" dirty="0" err="1">
              <a:latin typeface="XM" panose="00000503030000020002" pitchFamily="50" charset="0"/>
            </a:rPr>
            <a:t>Тростянецькомунсервіс</a:t>
          </a:r>
          <a:r>
            <a:rPr lang="uk-UA" sz="2400" b="1" dirty="0">
              <a:latin typeface="XM" panose="00000503030000020002" pitchFamily="50" charset="0"/>
            </a:rPr>
            <a:t>» спрацювало з прибутком – 1 </a:t>
          </a:r>
          <a:r>
            <a:rPr lang="uk-UA" sz="2400" b="1" dirty="0" err="1">
              <a:latin typeface="XM" panose="00000503030000020002" pitchFamily="50" charset="0"/>
            </a:rPr>
            <a:t>тис.грн</a:t>
          </a:r>
          <a:r>
            <a:rPr lang="uk-UA" sz="2400" b="1" dirty="0">
              <a:latin typeface="XM" panose="00000503030000020002" pitchFamily="50" charset="0"/>
            </a:rPr>
            <a:t>., згідно фінансового плану на 2024 рік планували отримати прибуток  в сумі 144 </a:t>
          </a:r>
          <a:r>
            <a:rPr lang="uk-UA" sz="2400" b="1" dirty="0" err="1">
              <a:latin typeface="XM" panose="00000503030000020002" pitchFamily="50" charset="0"/>
            </a:rPr>
            <a:t>тис.грн</a:t>
          </a:r>
          <a:r>
            <a:rPr lang="uk-UA" sz="2400" b="1" dirty="0">
              <a:latin typeface="XM" panose="00000503030000020002" pitchFamily="50" charset="0"/>
            </a:rPr>
            <a:t>.</a:t>
          </a:r>
        </a:p>
      </dgm:t>
    </dgm:pt>
    <dgm:pt modelId="{5A199F2D-7FCA-4F9E-BC86-C83FBD19F746}" type="parTrans" cxnId="{86075DB0-5724-4B96-B6CC-D3BD8D7509AF}">
      <dgm:prSet/>
      <dgm:spPr/>
      <dgm:t>
        <a:bodyPr/>
        <a:lstStyle/>
        <a:p>
          <a:endParaRPr lang="uk-UA"/>
        </a:p>
      </dgm:t>
    </dgm:pt>
    <dgm:pt modelId="{DD1F2575-0A5D-42B4-A256-84416D90D2D7}" type="sibTrans" cxnId="{86075DB0-5724-4B96-B6CC-D3BD8D7509AF}">
      <dgm:prSet/>
      <dgm:spPr/>
      <dgm:t>
        <a:bodyPr/>
        <a:lstStyle/>
        <a:p>
          <a:endParaRPr lang="uk-UA"/>
        </a:p>
      </dgm:t>
    </dgm:pt>
    <dgm:pt modelId="{C1DB5669-B7F1-4773-9F83-93C85D79EC57}">
      <dgm:prSet phldrT="[Текст]"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uk-UA" sz="2000" b="1" dirty="0">
              <a:latin typeface="XM" panose="00000503030000020002" pitchFamily="50" charset="0"/>
            </a:rPr>
            <a:t>Зменшення обсягів по збиранню, перевезенню та видаленню побутових відходів відбулося внаслідок не підвищення тарифів на послуги з управління побутовими відходами, які планували з червня 2024 року.</a:t>
          </a:r>
        </a:p>
      </dgm:t>
    </dgm:pt>
    <dgm:pt modelId="{76D43357-8EC9-4929-8B4B-7A09FDF91C19}" type="parTrans" cxnId="{FEDAE08E-3044-4DFC-BEC9-BE200651F8C5}">
      <dgm:prSet/>
      <dgm:spPr/>
      <dgm:t>
        <a:bodyPr/>
        <a:lstStyle/>
        <a:p>
          <a:endParaRPr lang="uk-UA"/>
        </a:p>
      </dgm:t>
    </dgm:pt>
    <dgm:pt modelId="{51B446CC-4A2A-4ED1-8B6D-C38953C8FCFC}" type="sibTrans" cxnId="{FEDAE08E-3044-4DFC-BEC9-BE200651F8C5}">
      <dgm:prSet/>
      <dgm:spPr/>
      <dgm:t>
        <a:bodyPr/>
        <a:lstStyle/>
        <a:p>
          <a:endParaRPr lang="uk-UA"/>
        </a:p>
      </dgm:t>
    </dgm:pt>
    <dgm:pt modelId="{A3672C6D-7289-4602-92F2-FC016232A357}">
      <dgm:prSet custT="1"/>
      <dgm:spPr/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uk-UA" sz="2000" b="1" dirty="0">
              <a:latin typeface="XM" panose="00000503030000020002" pitchFamily="50" charset="0"/>
            </a:rPr>
            <a:t>Збільшення обсягів надання послуг з благоустрою Тростянецької МТГ </a:t>
          </a:r>
          <a:r>
            <a:rPr lang="uk-UA" sz="2000" b="1" dirty="0" err="1">
              <a:latin typeface="XM" panose="00000503030000020002" pitchFamily="50" charset="0"/>
            </a:rPr>
            <a:t>виникло</a:t>
          </a:r>
          <a:r>
            <a:rPr lang="uk-UA" sz="2000" b="1" dirty="0">
              <a:latin typeface="XM" panose="00000503030000020002" pitchFamily="50" charset="0"/>
            </a:rPr>
            <a:t> внаслідок виконання робіт по </a:t>
          </a:r>
          <a:r>
            <a:rPr lang="uk-UA" sz="2000" b="1" dirty="0" err="1">
              <a:latin typeface="XM" panose="00000503030000020002" pitchFamily="50" charset="0"/>
            </a:rPr>
            <a:t>підсипкі</a:t>
          </a:r>
          <a:r>
            <a:rPr lang="uk-UA" sz="2000" b="1" dirty="0">
              <a:latin typeface="XM" panose="00000503030000020002" pitchFamily="50" charset="0"/>
            </a:rPr>
            <a:t> доріг щебнем на суму 255,8 </a:t>
          </a:r>
          <a:r>
            <a:rPr lang="uk-UA" sz="2000" b="1" dirty="0" err="1">
              <a:latin typeface="XM" panose="00000503030000020002" pitchFamily="50" charset="0"/>
            </a:rPr>
            <a:t>тис.грн</a:t>
          </a:r>
          <a:r>
            <a:rPr lang="uk-UA" sz="2000" b="1" dirty="0">
              <a:latin typeface="XM" panose="00000503030000020002" pitchFamily="50" charset="0"/>
            </a:rPr>
            <a:t>. та </a:t>
          </a:r>
          <a:r>
            <a:rPr lang="uk-UA" sz="2000" b="1" dirty="0" err="1">
              <a:latin typeface="XM" panose="00000503030000020002" pitchFamily="50" charset="0"/>
            </a:rPr>
            <a:t>грейдерування</a:t>
          </a:r>
          <a:r>
            <a:rPr lang="uk-UA" sz="2000" b="1" dirty="0">
              <a:latin typeface="XM" panose="00000503030000020002" pitchFamily="50" charset="0"/>
            </a:rPr>
            <a:t> доріг на суму 42,3 тис. грн. – ці роботи в 2024 році не планували.</a:t>
          </a:r>
        </a:p>
      </dgm:t>
    </dgm:pt>
    <dgm:pt modelId="{B7085B26-053A-4743-A71B-6931A0972BDC}" type="parTrans" cxnId="{974E4164-2CDE-47B8-83D3-70536143DD3F}">
      <dgm:prSet/>
      <dgm:spPr/>
      <dgm:t>
        <a:bodyPr/>
        <a:lstStyle/>
        <a:p>
          <a:endParaRPr lang="uk-UA"/>
        </a:p>
      </dgm:t>
    </dgm:pt>
    <dgm:pt modelId="{8965EE0A-0DDE-4728-BF34-4404923E525E}" type="sibTrans" cxnId="{974E4164-2CDE-47B8-83D3-70536143DD3F}">
      <dgm:prSet/>
      <dgm:spPr/>
      <dgm:t>
        <a:bodyPr/>
        <a:lstStyle/>
        <a:p>
          <a:endParaRPr lang="uk-UA"/>
        </a:p>
      </dgm:t>
    </dgm:pt>
    <dgm:pt modelId="{5A0EA02D-90A9-4D23-A59D-AC8971CA129F}" type="pres">
      <dgm:prSet presAssocID="{2F5D41A4-8205-4082-BE5A-3A522B998947}" presName="linear" presStyleCnt="0">
        <dgm:presLayoutVars>
          <dgm:dir/>
          <dgm:animLvl val="lvl"/>
          <dgm:resizeHandles val="exact"/>
        </dgm:presLayoutVars>
      </dgm:prSet>
      <dgm:spPr/>
    </dgm:pt>
    <dgm:pt modelId="{DA527FA8-2E8C-4483-9C9C-052B1C988870}" type="pres">
      <dgm:prSet presAssocID="{B2328513-A108-4BFF-A04B-27DBABA4E572}" presName="parentLin" presStyleCnt="0"/>
      <dgm:spPr/>
    </dgm:pt>
    <dgm:pt modelId="{47A6A88B-E3B5-4330-9990-D0BBD82D9C42}" type="pres">
      <dgm:prSet presAssocID="{B2328513-A108-4BFF-A04B-27DBABA4E572}" presName="parentLeftMargin" presStyleLbl="node1" presStyleIdx="0" presStyleCnt="3"/>
      <dgm:spPr/>
    </dgm:pt>
    <dgm:pt modelId="{5111ED89-5CEF-4E94-B115-36393DA8F84A}" type="pres">
      <dgm:prSet presAssocID="{B2328513-A108-4BFF-A04B-27DBABA4E572}" presName="parentText" presStyleLbl="node1" presStyleIdx="0" presStyleCnt="3" custScaleX="130226" custScaleY="268989" custLinFactNeighborX="43681" custLinFactNeighborY="27033">
        <dgm:presLayoutVars>
          <dgm:chMax val="0"/>
          <dgm:bulletEnabled val="1"/>
        </dgm:presLayoutVars>
      </dgm:prSet>
      <dgm:spPr/>
    </dgm:pt>
    <dgm:pt modelId="{75FA3912-265F-4B1F-8ECA-C1599ACDDC1C}" type="pres">
      <dgm:prSet presAssocID="{B2328513-A108-4BFF-A04B-27DBABA4E572}" presName="negativeSpace" presStyleCnt="0"/>
      <dgm:spPr/>
    </dgm:pt>
    <dgm:pt modelId="{ADC6794B-FF04-4317-80BA-BF8939747345}" type="pres">
      <dgm:prSet presAssocID="{B2328513-A108-4BFF-A04B-27DBABA4E572}" presName="childText" presStyleLbl="conFgAcc1" presStyleIdx="0" presStyleCnt="3">
        <dgm:presLayoutVars>
          <dgm:bulletEnabled val="1"/>
        </dgm:presLayoutVars>
      </dgm:prSet>
      <dgm:spPr/>
    </dgm:pt>
    <dgm:pt modelId="{1505242B-B303-47AD-B5B0-DA0C0879C060}" type="pres">
      <dgm:prSet presAssocID="{DD1F2575-0A5D-42B4-A256-84416D90D2D7}" presName="spaceBetweenRectangles" presStyleCnt="0"/>
      <dgm:spPr/>
    </dgm:pt>
    <dgm:pt modelId="{E73BCE70-FF53-4DF0-9F22-EB3BE52DFA8A}" type="pres">
      <dgm:prSet presAssocID="{C1DB5669-B7F1-4773-9F83-93C85D79EC57}" presName="parentLin" presStyleCnt="0"/>
      <dgm:spPr/>
    </dgm:pt>
    <dgm:pt modelId="{EF0B6142-5E5D-477E-9BE4-9425D043199A}" type="pres">
      <dgm:prSet presAssocID="{C1DB5669-B7F1-4773-9F83-93C85D79EC57}" presName="parentLeftMargin" presStyleLbl="node1" presStyleIdx="0" presStyleCnt="3"/>
      <dgm:spPr/>
    </dgm:pt>
    <dgm:pt modelId="{0CF894C5-F804-48BE-8670-314E19B82034}" type="pres">
      <dgm:prSet presAssocID="{C1DB5669-B7F1-4773-9F83-93C85D79EC57}" presName="parentText" presStyleLbl="node1" presStyleIdx="1" presStyleCnt="3" custScaleX="130185" custScaleY="156144" custLinFactNeighborX="27294" custLinFactNeighborY="-3592">
        <dgm:presLayoutVars>
          <dgm:chMax val="0"/>
          <dgm:bulletEnabled val="1"/>
        </dgm:presLayoutVars>
      </dgm:prSet>
      <dgm:spPr/>
    </dgm:pt>
    <dgm:pt modelId="{C4EB2C38-2529-4492-9EA7-10960277D5D4}" type="pres">
      <dgm:prSet presAssocID="{C1DB5669-B7F1-4773-9F83-93C85D79EC57}" presName="negativeSpace" presStyleCnt="0"/>
      <dgm:spPr/>
    </dgm:pt>
    <dgm:pt modelId="{41C46D4A-317A-4790-98D0-6727700ECA40}" type="pres">
      <dgm:prSet presAssocID="{C1DB5669-B7F1-4773-9F83-93C85D79EC57}" presName="childText" presStyleLbl="conFgAcc1" presStyleIdx="1" presStyleCnt="3">
        <dgm:presLayoutVars>
          <dgm:bulletEnabled val="1"/>
        </dgm:presLayoutVars>
      </dgm:prSet>
      <dgm:spPr/>
    </dgm:pt>
    <dgm:pt modelId="{99282346-E3A4-46D9-A43F-C7003C24BE9C}" type="pres">
      <dgm:prSet presAssocID="{51B446CC-4A2A-4ED1-8B6D-C38953C8FCFC}" presName="spaceBetweenRectangles" presStyleCnt="0"/>
      <dgm:spPr/>
    </dgm:pt>
    <dgm:pt modelId="{505B5B65-6BFF-49BB-8925-9799BF9738D4}" type="pres">
      <dgm:prSet presAssocID="{A3672C6D-7289-4602-92F2-FC016232A357}" presName="parentLin" presStyleCnt="0"/>
      <dgm:spPr/>
    </dgm:pt>
    <dgm:pt modelId="{554A497A-3178-4819-80E5-5D3032AA0403}" type="pres">
      <dgm:prSet presAssocID="{A3672C6D-7289-4602-92F2-FC016232A357}" presName="parentLeftMargin" presStyleLbl="node1" presStyleIdx="1" presStyleCnt="3"/>
      <dgm:spPr/>
    </dgm:pt>
    <dgm:pt modelId="{781B8B60-DFA1-466B-A99C-C98645A64293}" type="pres">
      <dgm:prSet presAssocID="{A3672C6D-7289-4602-92F2-FC016232A357}" presName="parentText" presStyleLbl="node1" presStyleIdx="2" presStyleCnt="3" custScaleX="131645" custScaleY="184044" custLinFactNeighborX="22870" custLinFactNeighborY="-9367">
        <dgm:presLayoutVars>
          <dgm:chMax val="0"/>
          <dgm:bulletEnabled val="1"/>
        </dgm:presLayoutVars>
      </dgm:prSet>
      <dgm:spPr/>
    </dgm:pt>
    <dgm:pt modelId="{7A633EDB-74D1-43C2-B39C-B2CFC202B0B7}" type="pres">
      <dgm:prSet presAssocID="{A3672C6D-7289-4602-92F2-FC016232A357}" presName="negativeSpace" presStyleCnt="0"/>
      <dgm:spPr/>
    </dgm:pt>
    <dgm:pt modelId="{6529468E-8491-409D-9F36-CEC9632F933B}" type="pres">
      <dgm:prSet presAssocID="{A3672C6D-7289-4602-92F2-FC016232A35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9323E28-A460-49A4-A8EA-70B4AB6C8488}" type="presOf" srcId="{B2328513-A108-4BFF-A04B-27DBABA4E572}" destId="{47A6A88B-E3B5-4330-9990-D0BBD82D9C42}" srcOrd="0" destOrd="0" presId="urn:microsoft.com/office/officeart/2005/8/layout/list1"/>
    <dgm:cxn modelId="{1D7DB538-6DFE-42CC-B010-2B0F394EA028}" type="presOf" srcId="{C1DB5669-B7F1-4773-9F83-93C85D79EC57}" destId="{EF0B6142-5E5D-477E-9BE4-9425D043199A}" srcOrd="0" destOrd="0" presId="urn:microsoft.com/office/officeart/2005/8/layout/list1"/>
    <dgm:cxn modelId="{80C50D3C-9FD1-4829-A2F3-268791A2D9FD}" type="presOf" srcId="{2F5D41A4-8205-4082-BE5A-3A522B998947}" destId="{5A0EA02D-90A9-4D23-A59D-AC8971CA129F}" srcOrd="0" destOrd="0" presId="urn:microsoft.com/office/officeart/2005/8/layout/list1"/>
    <dgm:cxn modelId="{974E4164-2CDE-47B8-83D3-70536143DD3F}" srcId="{2F5D41A4-8205-4082-BE5A-3A522B998947}" destId="{A3672C6D-7289-4602-92F2-FC016232A357}" srcOrd="2" destOrd="0" parTransId="{B7085B26-053A-4743-A71B-6931A0972BDC}" sibTransId="{8965EE0A-0DDE-4728-BF34-4404923E525E}"/>
    <dgm:cxn modelId="{9F704C6F-841B-472B-A6EF-C1FC2694FC0F}" type="presOf" srcId="{A3672C6D-7289-4602-92F2-FC016232A357}" destId="{781B8B60-DFA1-466B-A99C-C98645A64293}" srcOrd="1" destOrd="0" presId="urn:microsoft.com/office/officeart/2005/8/layout/list1"/>
    <dgm:cxn modelId="{FFD98C8D-4FFC-4750-9979-B6F804B6C812}" type="presOf" srcId="{A3672C6D-7289-4602-92F2-FC016232A357}" destId="{554A497A-3178-4819-80E5-5D3032AA0403}" srcOrd="0" destOrd="0" presId="urn:microsoft.com/office/officeart/2005/8/layout/list1"/>
    <dgm:cxn modelId="{FEDAE08E-3044-4DFC-BEC9-BE200651F8C5}" srcId="{2F5D41A4-8205-4082-BE5A-3A522B998947}" destId="{C1DB5669-B7F1-4773-9F83-93C85D79EC57}" srcOrd="1" destOrd="0" parTransId="{76D43357-8EC9-4929-8B4B-7A09FDF91C19}" sibTransId="{51B446CC-4A2A-4ED1-8B6D-C38953C8FCFC}"/>
    <dgm:cxn modelId="{2EC4A7A1-39FC-4834-9E95-E53098A2092F}" type="presOf" srcId="{B2328513-A108-4BFF-A04B-27DBABA4E572}" destId="{5111ED89-5CEF-4E94-B115-36393DA8F84A}" srcOrd="1" destOrd="0" presId="urn:microsoft.com/office/officeart/2005/8/layout/list1"/>
    <dgm:cxn modelId="{86075DB0-5724-4B96-B6CC-D3BD8D7509AF}" srcId="{2F5D41A4-8205-4082-BE5A-3A522B998947}" destId="{B2328513-A108-4BFF-A04B-27DBABA4E572}" srcOrd="0" destOrd="0" parTransId="{5A199F2D-7FCA-4F9E-BC86-C83FBD19F746}" sibTransId="{DD1F2575-0A5D-42B4-A256-84416D90D2D7}"/>
    <dgm:cxn modelId="{6819C3C1-F798-4C10-9E54-ECEC5C2BD8CF}" type="presOf" srcId="{C1DB5669-B7F1-4773-9F83-93C85D79EC57}" destId="{0CF894C5-F804-48BE-8670-314E19B82034}" srcOrd="1" destOrd="0" presId="urn:microsoft.com/office/officeart/2005/8/layout/list1"/>
    <dgm:cxn modelId="{EF8606CE-443D-4B5D-8980-032103932BCD}" type="presParOf" srcId="{5A0EA02D-90A9-4D23-A59D-AC8971CA129F}" destId="{DA527FA8-2E8C-4483-9C9C-052B1C988870}" srcOrd="0" destOrd="0" presId="urn:microsoft.com/office/officeart/2005/8/layout/list1"/>
    <dgm:cxn modelId="{76437F0C-3126-4B18-94AB-A13D1D94E242}" type="presParOf" srcId="{DA527FA8-2E8C-4483-9C9C-052B1C988870}" destId="{47A6A88B-E3B5-4330-9990-D0BBD82D9C42}" srcOrd="0" destOrd="0" presId="urn:microsoft.com/office/officeart/2005/8/layout/list1"/>
    <dgm:cxn modelId="{06908777-75F7-4338-95B6-CC78E3E1C025}" type="presParOf" srcId="{DA527FA8-2E8C-4483-9C9C-052B1C988870}" destId="{5111ED89-5CEF-4E94-B115-36393DA8F84A}" srcOrd="1" destOrd="0" presId="urn:microsoft.com/office/officeart/2005/8/layout/list1"/>
    <dgm:cxn modelId="{307DC266-238E-48F8-88E3-A8C55E055812}" type="presParOf" srcId="{5A0EA02D-90A9-4D23-A59D-AC8971CA129F}" destId="{75FA3912-265F-4B1F-8ECA-C1599ACDDC1C}" srcOrd="1" destOrd="0" presId="urn:microsoft.com/office/officeart/2005/8/layout/list1"/>
    <dgm:cxn modelId="{8A357378-2A9A-40BD-AAE6-B6E0B50E3A8F}" type="presParOf" srcId="{5A0EA02D-90A9-4D23-A59D-AC8971CA129F}" destId="{ADC6794B-FF04-4317-80BA-BF8939747345}" srcOrd="2" destOrd="0" presId="urn:microsoft.com/office/officeart/2005/8/layout/list1"/>
    <dgm:cxn modelId="{DC02D728-9FCC-4BC4-A215-134BB1992978}" type="presParOf" srcId="{5A0EA02D-90A9-4D23-A59D-AC8971CA129F}" destId="{1505242B-B303-47AD-B5B0-DA0C0879C060}" srcOrd="3" destOrd="0" presId="urn:microsoft.com/office/officeart/2005/8/layout/list1"/>
    <dgm:cxn modelId="{924DF3DD-C85F-46CD-BE79-94234D60BE19}" type="presParOf" srcId="{5A0EA02D-90A9-4D23-A59D-AC8971CA129F}" destId="{E73BCE70-FF53-4DF0-9F22-EB3BE52DFA8A}" srcOrd="4" destOrd="0" presId="urn:microsoft.com/office/officeart/2005/8/layout/list1"/>
    <dgm:cxn modelId="{20DAC3DF-3261-4DCF-A48F-32E5B4564270}" type="presParOf" srcId="{E73BCE70-FF53-4DF0-9F22-EB3BE52DFA8A}" destId="{EF0B6142-5E5D-477E-9BE4-9425D043199A}" srcOrd="0" destOrd="0" presId="urn:microsoft.com/office/officeart/2005/8/layout/list1"/>
    <dgm:cxn modelId="{7DE9042A-AEE3-442B-9B96-435424B5E1D5}" type="presParOf" srcId="{E73BCE70-FF53-4DF0-9F22-EB3BE52DFA8A}" destId="{0CF894C5-F804-48BE-8670-314E19B82034}" srcOrd="1" destOrd="0" presId="urn:microsoft.com/office/officeart/2005/8/layout/list1"/>
    <dgm:cxn modelId="{E2E40CF0-8883-437B-B9C5-21E3D563330E}" type="presParOf" srcId="{5A0EA02D-90A9-4D23-A59D-AC8971CA129F}" destId="{C4EB2C38-2529-4492-9EA7-10960277D5D4}" srcOrd="5" destOrd="0" presId="urn:microsoft.com/office/officeart/2005/8/layout/list1"/>
    <dgm:cxn modelId="{A45852EF-7D71-4D35-BD9B-197A507F30B8}" type="presParOf" srcId="{5A0EA02D-90A9-4D23-A59D-AC8971CA129F}" destId="{41C46D4A-317A-4790-98D0-6727700ECA40}" srcOrd="6" destOrd="0" presId="urn:microsoft.com/office/officeart/2005/8/layout/list1"/>
    <dgm:cxn modelId="{8149FA6A-0BF1-48EE-9BB8-D22796E2754F}" type="presParOf" srcId="{5A0EA02D-90A9-4D23-A59D-AC8971CA129F}" destId="{99282346-E3A4-46D9-A43F-C7003C24BE9C}" srcOrd="7" destOrd="0" presId="urn:microsoft.com/office/officeart/2005/8/layout/list1"/>
    <dgm:cxn modelId="{7D26EFA9-B48F-4D58-981F-5BC9CF721395}" type="presParOf" srcId="{5A0EA02D-90A9-4D23-A59D-AC8971CA129F}" destId="{505B5B65-6BFF-49BB-8925-9799BF9738D4}" srcOrd="8" destOrd="0" presId="urn:microsoft.com/office/officeart/2005/8/layout/list1"/>
    <dgm:cxn modelId="{041BACC2-8BED-4979-A413-102F4B79CCE3}" type="presParOf" srcId="{505B5B65-6BFF-49BB-8925-9799BF9738D4}" destId="{554A497A-3178-4819-80E5-5D3032AA0403}" srcOrd="0" destOrd="0" presId="urn:microsoft.com/office/officeart/2005/8/layout/list1"/>
    <dgm:cxn modelId="{63729ED5-FD10-4DD6-9945-A16AC2CDBA23}" type="presParOf" srcId="{505B5B65-6BFF-49BB-8925-9799BF9738D4}" destId="{781B8B60-DFA1-466B-A99C-C98645A64293}" srcOrd="1" destOrd="0" presId="urn:microsoft.com/office/officeart/2005/8/layout/list1"/>
    <dgm:cxn modelId="{C2A2277F-97C4-4233-B625-77264DD6E4DC}" type="presParOf" srcId="{5A0EA02D-90A9-4D23-A59D-AC8971CA129F}" destId="{7A633EDB-74D1-43C2-B39C-B2CFC202B0B7}" srcOrd="9" destOrd="0" presId="urn:microsoft.com/office/officeart/2005/8/layout/list1"/>
    <dgm:cxn modelId="{1D94F34F-0423-413D-B216-19CEECEBE61B}" type="presParOf" srcId="{5A0EA02D-90A9-4D23-A59D-AC8971CA129F}" destId="{6529468E-8491-409D-9F36-CEC9632F933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6794B-FF04-4317-80BA-BF8939747345}">
      <dsp:nvSpPr>
        <dsp:cNvPr id="0" name=""/>
        <dsp:cNvSpPr/>
      </dsp:nvSpPr>
      <dsp:spPr>
        <a:xfrm>
          <a:off x="0" y="1533102"/>
          <a:ext cx="11523884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11ED89-5CEF-4E94-B115-36393DA8F84A}">
      <dsp:nvSpPr>
        <dsp:cNvPr id="0" name=""/>
        <dsp:cNvSpPr/>
      </dsp:nvSpPr>
      <dsp:spPr>
        <a:xfrm>
          <a:off x="827881" y="229797"/>
          <a:ext cx="10504965" cy="182632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400" b="1" kern="1200" dirty="0">
              <a:latin typeface="XM" panose="00000503030000020002" pitchFamily="50" charset="0"/>
            </a:rPr>
            <a:t>ДП «Екосервіс» КП ТМР «</a:t>
          </a:r>
          <a:r>
            <a:rPr lang="uk-UA" sz="2400" b="1" kern="1200" dirty="0" err="1">
              <a:latin typeface="XM" panose="00000503030000020002" pitchFamily="50" charset="0"/>
            </a:rPr>
            <a:t>Тростянецькомунсервіс</a:t>
          </a:r>
          <a:r>
            <a:rPr lang="uk-UA" sz="2400" b="1" kern="1200" dirty="0">
              <a:latin typeface="XM" panose="00000503030000020002" pitchFamily="50" charset="0"/>
            </a:rPr>
            <a:t>» спрацювало з прибутком – 1 </a:t>
          </a:r>
          <a:r>
            <a:rPr lang="uk-UA" sz="2400" b="1" kern="1200" dirty="0" err="1">
              <a:latin typeface="XM" panose="00000503030000020002" pitchFamily="50" charset="0"/>
            </a:rPr>
            <a:t>тис.грн</a:t>
          </a:r>
          <a:r>
            <a:rPr lang="uk-UA" sz="2400" b="1" kern="1200" dirty="0">
              <a:latin typeface="XM" panose="00000503030000020002" pitchFamily="50" charset="0"/>
            </a:rPr>
            <a:t>., згідно фінансового плану на 2024 рік планували отримати прибуток  в сумі 144 </a:t>
          </a:r>
          <a:r>
            <a:rPr lang="uk-UA" sz="2400" b="1" kern="1200" dirty="0" err="1">
              <a:latin typeface="XM" panose="00000503030000020002" pitchFamily="50" charset="0"/>
            </a:rPr>
            <a:t>тис.грн</a:t>
          </a:r>
          <a:r>
            <a:rPr lang="uk-UA" sz="2400" b="1" kern="1200" dirty="0">
              <a:latin typeface="XM" panose="00000503030000020002" pitchFamily="50" charset="0"/>
            </a:rPr>
            <a:t>.</a:t>
          </a:r>
        </a:p>
      </dsp:txBody>
      <dsp:txXfrm>
        <a:off x="917035" y="318951"/>
        <a:ext cx="10326657" cy="1648019"/>
      </dsp:txXfrm>
    </dsp:sp>
    <dsp:sp modelId="{41C46D4A-317A-4790-98D0-6727700ECA40}">
      <dsp:nvSpPr>
        <dsp:cNvPr id="0" name=""/>
        <dsp:cNvSpPr/>
      </dsp:nvSpPr>
      <dsp:spPr>
        <a:xfrm>
          <a:off x="0" y="2957577"/>
          <a:ext cx="11523884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F894C5-F804-48BE-8670-314E19B82034}">
      <dsp:nvSpPr>
        <dsp:cNvPr id="0" name=""/>
        <dsp:cNvSpPr/>
      </dsp:nvSpPr>
      <dsp:spPr>
        <a:xfrm>
          <a:off x="733460" y="2212513"/>
          <a:ext cx="10501657" cy="10601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000" b="1" kern="1200" dirty="0">
              <a:latin typeface="XM" panose="00000503030000020002" pitchFamily="50" charset="0"/>
            </a:rPr>
            <a:t>Зменшення обсягів по збиранню, перевезенню та видаленню побутових відходів відбулося внаслідок не підвищення тарифів на послуги з управління побутовими відходами, які планували з червня 2024 року.</a:t>
          </a:r>
        </a:p>
      </dsp:txBody>
      <dsp:txXfrm>
        <a:off x="785213" y="2264266"/>
        <a:ext cx="10398151" cy="956649"/>
      </dsp:txXfrm>
    </dsp:sp>
    <dsp:sp modelId="{6529468E-8491-409D-9F36-CEC9632F933B}">
      <dsp:nvSpPr>
        <dsp:cNvPr id="0" name=""/>
        <dsp:cNvSpPr/>
      </dsp:nvSpPr>
      <dsp:spPr>
        <a:xfrm>
          <a:off x="0" y="4571482"/>
          <a:ext cx="11523884" cy="579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1B8B60-DFA1-466B-A99C-C98645A64293}">
      <dsp:nvSpPr>
        <dsp:cNvPr id="0" name=""/>
        <dsp:cNvSpPr/>
      </dsp:nvSpPr>
      <dsp:spPr>
        <a:xfrm>
          <a:off x="707969" y="3597779"/>
          <a:ext cx="10619431" cy="124958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903" tIns="0" rIns="304903" bIns="0" numCol="1" spcCol="1270" anchor="ctr" anchorCtr="0">
          <a:noAutofit/>
        </a:bodyPr>
        <a:lstStyle/>
        <a:p>
          <a:pPr marL="0" lvl="0" indent="0" algn="just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uk-UA" sz="2000" b="1" kern="1200" dirty="0">
              <a:latin typeface="XM" panose="00000503030000020002" pitchFamily="50" charset="0"/>
            </a:rPr>
            <a:t>Збільшення обсягів надання послуг з благоустрою Тростянецької МТГ </a:t>
          </a:r>
          <a:r>
            <a:rPr lang="uk-UA" sz="2000" b="1" kern="1200" dirty="0" err="1">
              <a:latin typeface="XM" panose="00000503030000020002" pitchFamily="50" charset="0"/>
            </a:rPr>
            <a:t>виникло</a:t>
          </a:r>
          <a:r>
            <a:rPr lang="uk-UA" sz="2000" b="1" kern="1200" dirty="0">
              <a:latin typeface="XM" panose="00000503030000020002" pitchFamily="50" charset="0"/>
            </a:rPr>
            <a:t> внаслідок виконання робіт по </a:t>
          </a:r>
          <a:r>
            <a:rPr lang="uk-UA" sz="2000" b="1" kern="1200" dirty="0" err="1">
              <a:latin typeface="XM" panose="00000503030000020002" pitchFamily="50" charset="0"/>
            </a:rPr>
            <a:t>підсипкі</a:t>
          </a:r>
          <a:r>
            <a:rPr lang="uk-UA" sz="2000" b="1" kern="1200" dirty="0">
              <a:latin typeface="XM" panose="00000503030000020002" pitchFamily="50" charset="0"/>
            </a:rPr>
            <a:t> доріг щебнем на суму 255,8 </a:t>
          </a:r>
          <a:r>
            <a:rPr lang="uk-UA" sz="2000" b="1" kern="1200" dirty="0" err="1">
              <a:latin typeface="XM" panose="00000503030000020002" pitchFamily="50" charset="0"/>
            </a:rPr>
            <a:t>тис.грн</a:t>
          </a:r>
          <a:r>
            <a:rPr lang="uk-UA" sz="2000" b="1" kern="1200" dirty="0">
              <a:latin typeface="XM" panose="00000503030000020002" pitchFamily="50" charset="0"/>
            </a:rPr>
            <a:t>. та </a:t>
          </a:r>
          <a:r>
            <a:rPr lang="uk-UA" sz="2000" b="1" kern="1200" dirty="0" err="1">
              <a:latin typeface="XM" panose="00000503030000020002" pitchFamily="50" charset="0"/>
            </a:rPr>
            <a:t>грейдерування</a:t>
          </a:r>
          <a:r>
            <a:rPr lang="uk-UA" sz="2000" b="1" kern="1200" dirty="0">
              <a:latin typeface="XM" panose="00000503030000020002" pitchFamily="50" charset="0"/>
            </a:rPr>
            <a:t> доріг на суму 42,3 тис. грн. – ці роботи в 2024 році не планували.</a:t>
          </a:r>
        </a:p>
      </dsp:txBody>
      <dsp:txXfrm>
        <a:off x="768969" y="3658779"/>
        <a:ext cx="10497431" cy="1127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0.08475</cdr:x>
      <cdr:y>0.14586</cdr:y>
    </cdr:from>
    <cdr:to>
      <cdr:x>0.1573</cdr:x>
      <cdr:y>0.21057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E1453916-2FFE-4BEB-B53B-344EDA4A076A}"/>
            </a:ext>
          </a:extLst>
        </cdr:cNvPr>
        <cdr:cNvSpPr/>
      </cdr:nvSpPr>
      <cdr:spPr>
        <a:xfrm xmlns:a="http://schemas.openxmlformats.org/drawingml/2006/main">
          <a:off x="999161" y="926537"/>
          <a:ext cx="855402" cy="41105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b="1" dirty="0">
              <a:solidFill>
                <a:srgbClr val="0E344A"/>
              </a:solidFill>
            </a:rPr>
            <a:t>84%</a:t>
          </a:r>
        </a:p>
        <a:p xmlns:a="http://schemas.openxmlformats.org/drawingml/2006/main">
          <a:endParaRPr lang="uk-UA" dirty="0">
            <a:solidFill>
              <a:srgbClr val="0E344A"/>
            </a:solidFill>
          </a:endParaRPr>
        </a:p>
      </cdr:txBody>
    </cdr:sp>
  </cdr:relSizeAnchor>
  <cdr:relSizeAnchor xmlns:cdr="http://schemas.openxmlformats.org/drawingml/2006/chartDrawing">
    <cdr:from>
      <cdr:x>0.19016</cdr:x>
      <cdr:y>0.47966</cdr:y>
    </cdr:from>
    <cdr:to>
      <cdr:x>0.26416</cdr:x>
      <cdr:y>0.55361</cdr:y>
    </cdr:to>
    <cdr:sp macro="" textlink="">
      <cdr:nvSpPr>
        <cdr:cNvPr id="4" name="Стрілка: вправо 3">
          <a:extLst xmlns:a="http://schemas.openxmlformats.org/drawingml/2006/main">
            <a:ext uri="{FF2B5EF4-FFF2-40B4-BE49-F238E27FC236}">
              <a16:creationId xmlns:a16="http://schemas.microsoft.com/office/drawing/2014/main" id="{122B88F2-F521-476D-A9EF-9B43E27BA179}"/>
            </a:ext>
          </a:extLst>
        </cdr:cNvPr>
        <cdr:cNvSpPr/>
      </cdr:nvSpPr>
      <cdr:spPr>
        <a:xfrm xmlns:a="http://schemas.openxmlformats.org/drawingml/2006/main">
          <a:off x="2241999" y="3046853"/>
          <a:ext cx="872455" cy="46978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  86%</a:t>
          </a:r>
        </a:p>
      </cdr:txBody>
    </cdr:sp>
  </cdr:relSizeAnchor>
  <cdr:relSizeAnchor xmlns:cdr="http://schemas.openxmlformats.org/drawingml/2006/chartDrawing">
    <cdr:from>
      <cdr:x>0.31648</cdr:x>
      <cdr:y>0.57875</cdr:y>
    </cdr:from>
    <cdr:to>
      <cdr:x>0.38337</cdr:x>
      <cdr:y>0.65799</cdr:y>
    </cdr:to>
    <cdr:sp macro="" textlink="">
      <cdr:nvSpPr>
        <cdr:cNvPr id="5" name="Стрілка: вправо 4">
          <a:extLst xmlns:a="http://schemas.openxmlformats.org/drawingml/2006/main">
            <a:ext uri="{FF2B5EF4-FFF2-40B4-BE49-F238E27FC236}">
              <a16:creationId xmlns:a16="http://schemas.microsoft.com/office/drawing/2014/main" id="{1D8F45A8-7E23-42F2-BF9D-F89A7B0474C2}"/>
            </a:ext>
          </a:extLst>
        </cdr:cNvPr>
        <cdr:cNvSpPr/>
      </cdr:nvSpPr>
      <cdr:spPr>
        <a:xfrm xmlns:a="http://schemas.openxmlformats.org/drawingml/2006/main">
          <a:off x="3731285" y="3676292"/>
          <a:ext cx="788565" cy="50333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/>
            <a:t>+</a:t>
          </a:r>
          <a:r>
            <a:rPr lang="uk-UA" b="1" dirty="0">
              <a:solidFill>
                <a:schemeClr val="tx1"/>
              </a:solidFill>
            </a:rPr>
            <a:t>124%</a:t>
          </a:r>
          <a:endParaRPr lang="uk-UA" b="1" dirty="0"/>
        </a:p>
      </cdr:txBody>
    </cdr:sp>
  </cdr:relSizeAnchor>
  <cdr:relSizeAnchor xmlns:cdr="http://schemas.openxmlformats.org/drawingml/2006/chartDrawing">
    <cdr:from>
      <cdr:x>0.43596</cdr:x>
      <cdr:y>0.62104</cdr:y>
    </cdr:from>
    <cdr:to>
      <cdr:x>0.50498</cdr:x>
      <cdr:y>0.68938</cdr:y>
    </cdr:to>
    <cdr:sp macro="" textlink="">
      <cdr:nvSpPr>
        <cdr:cNvPr id="6" name="Стрілка: вправо 5">
          <a:extLst xmlns:a="http://schemas.openxmlformats.org/drawingml/2006/main">
            <a:ext uri="{FF2B5EF4-FFF2-40B4-BE49-F238E27FC236}">
              <a16:creationId xmlns:a16="http://schemas.microsoft.com/office/drawing/2014/main" id="{8BF9445A-3E43-4E7F-9501-C7ED4367F1D1}"/>
            </a:ext>
          </a:extLst>
        </cdr:cNvPr>
        <cdr:cNvSpPr/>
      </cdr:nvSpPr>
      <cdr:spPr>
        <a:xfrm xmlns:a="http://schemas.openxmlformats.org/drawingml/2006/main">
          <a:off x="5139953" y="3944935"/>
          <a:ext cx="813732" cy="434130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 103%</a:t>
          </a:r>
        </a:p>
      </cdr:txBody>
    </cdr:sp>
  </cdr:relSizeAnchor>
  <cdr:relSizeAnchor xmlns:cdr="http://schemas.openxmlformats.org/drawingml/2006/chartDrawing">
    <cdr:from>
      <cdr:x>0.52395</cdr:x>
      <cdr:y>0.54996</cdr:y>
    </cdr:from>
    <cdr:to>
      <cdr:x>0.60464</cdr:x>
      <cdr:y>0.61285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DB002501-FB12-402C-A9EC-1D9134977311}"/>
            </a:ext>
          </a:extLst>
        </cdr:cNvPr>
        <cdr:cNvSpPr/>
      </cdr:nvSpPr>
      <cdr:spPr>
        <a:xfrm xmlns:a="http://schemas.openxmlformats.org/drawingml/2006/main">
          <a:off x="6177336" y="3493458"/>
          <a:ext cx="951324" cy="399496"/>
        </a:xfrm>
        <a:prstGeom xmlns:a="http://schemas.openxmlformats.org/drawingml/2006/main" prst="rightArrow">
          <a:avLst>
            <a:gd name="adj1" fmla="val 50000"/>
            <a:gd name="adj2" fmla="val 47748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129,6%</a:t>
          </a:r>
        </a:p>
      </cdr:txBody>
    </cdr:sp>
  </cdr:relSizeAnchor>
  <cdr:relSizeAnchor xmlns:cdr="http://schemas.openxmlformats.org/drawingml/2006/chartDrawing">
    <cdr:from>
      <cdr:x>0.6753</cdr:x>
      <cdr:y>0.65905</cdr:y>
    </cdr:from>
    <cdr:to>
      <cdr:x>0.72935</cdr:x>
      <cdr:y>0.72904</cdr:y>
    </cdr:to>
    <cdr:sp macro="" textlink="">
      <cdr:nvSpPr>
        <cdr:cNvPr id="8" name="Стрілка: вправо 7">
          <a:extLst xmlns:a="http://schemas.openxmlformats.org/drawingml/2006/main">
            <a:ext uri="{FF2B5EF4-FFF2-40B4-BE49-F238E27FC236}">
              <a16:creationId xmlns:a16="http://schemas.microsoft.com/office/drawing/2014/main" id="{003F35B9-250C-46FA-B1F9-649814B4E81B}"/>
            </a:ext>
          </a:extLst>
        </cdr:cNvPr>
        <cdr:cNvSpPr/>
      </cdr:nvSpPr>
      <cdr:spPr>
        <a:xfrm xmlns:a="http://schemas.openxmlformats.org/drawingml/2006/main">
          <a:off x="7961747" y="4186392"/>
          <a:ext cx="637233" cy="444588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r"/>
          <a:r>
            <a:rPr lang="uk-UA" b="1" dirty="0">
              <a:solidFill>
                <a:schemeClr val="tx1"/>
              </a:solidFill>
            </a:rPr>
            <a:t>80%</a:t>
          </a:r>
        </a:p>
      </cdr:txBody>
    </cdr:sp>
  </cdr:relSizeAnchor>
  <cdr:relSizeAnchor xmlns:cdr="http://schemas.openxmlformats.org/drawingml/2006/chartDrawing">
    <cdr:from>
      <cdr:x>0.78061</cdr:x>
      <cdr:y>0.47589</cdr:y>
    </cdr:from>
    <cdr:to>
      <cdr:x>0.84978</cdr:x>
      <cdr:y>0.54437</cdr:y>
    </cdr:to>
    <cdr:sp macro="" textlink="">
      <cdr:nvSpPr>
        <cdr:cNvPr id="9" name="Стрілка: вправо 8">
          <a:extLst xmlns:a="http://schemas.openxmlformats.org/drawingml/2006/main">
            <a:ext uri="{FF2B5EF4-FFF2-40B4-BE49-F238E27FC236}">
              <a16:creationId xmlns:a16="http://schemas.microsoft.com/office/drawing/2014/main" id="{DCDF43CF-7B28-4A6D-90F1-A414AF6A3AFC}"/>
            </a:ext>
          </a:extLst>
        </cdr:cNvPr>
        <cdr:cNvSpPr/>
      </cdr:nvSpPr>
      <cdr:spPr>
        <a:xfrm xmlns:a="http://schemas.openxmlformats.org/drawingml/2006/main">
          <a:off x="9203333" y="3022941"/>
          <a:ext cx="815509" cy="43500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  281%</a:t>
          </a:r>
        </a:p>
      </cdr:txBody>
    </cdr:sp>
  </cdr:relSizeAnchor>
  <cdr:relSizeAnchor xmlns:cdr="http://schemas.openxmlformats.org/drawingml/2006/chartDrawing">
    <cdr:from>
      <cdr:x>0.8839</cdr:x>
      <cdr:y>0.6141</cdr:y>
    </cdr:from>
    <cdr:to>
      <cdr:x>0.95435</cdr:x>
      <cdr:y>0.67749</cdr:y>
    </cdr:to>
    <cdr:sp macro="" textlink="">
      <cdr:nvSpPr>
        <cdr:cNvPr id="10" name="Стрілка: вправо 9">
          <a:extLst xmlns:a="http://schemas.openxmlformats.org/drawingml/2006/main">
            <a:ext uri="{FF2B5EF4-FFF2-40B4-BE49-F238E27FC236}">
              <a16:creationId xmlns:a16="http://schemas.microsoft.com/office/drawing/2014/main" id="{44144D12-0EAA-42AB-AA24-066268843C24}"/>
            </a:ext>
          </a:extLst>
        </cdr:cNvPr>
        <cdr:cNvSpPr/>
      </cdr:nvSpPr>
      <cdr:spPr>
        <a:xfrm xmlns:a="http://schemas.openxmlformats.org/drawingml/2006/main">
          <a:off x="10421169" y="3900867"/>
          <a:ext cx="830510" cy="40267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125,5%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0.0827</cdr:x>
      <cdr:y>0.22153</cdr:y>
    </cdr:from>
    <cdr:to>
      <cdr:x>0.16628</cdr:x>
      <cdr:y>0.28023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E1453916-2FFE-4BEB-B53B-344EDA4A076A}"/>
            </a:ext>
          </a:extLst>
        </cdr:cNvPr>
        <cdr:cNvSpPr/>
      </cdr:nvSpPr>
      <cdr:spPr>
        <a:xfrm xmlns:a="http://schemas.openxmlformats.org/drawingml/2006/main">
          <a:off x="975022" y="1407194"/>
          <a:ext cx="985421" cy="372872"/>
        </a:xfrm>
        <a:prstGeom xmlns:a="http://schemas.openxmlformats.org/drawingml/2006/main" prst="rightArrow">
          <a:avLst>
            <a:gd name="adj1" fmla="val 50000"/>
            <a:gd name="adj2" fmla="val 51038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b="1" dirty="0">
              <a:solidFill>
                <a:srgbClr val="0E344A"/>
              </a:solidFill>
            </a:rPr>
            <a:t>89,2%</a:t>
          </a:r>
        </a:p>
        <a:p xmlns:a="http://schemas.openxmlformats.org/drawingml/2006/main">
          <a:endParaRPr lang="uk-UA" dirty="0">
            <a:solidFill>
              <a:srgbClr val="0E344A"/>
            </a:solidFill>
          </a:endParaRPr>
        </a:p>
      </cdr:txBody>
    </cdr:sp>
  </cdr:relSizeAnchor>
  <cdr:relSizeAnchor xmlns:cdr="http://schemas.openxmlformats.org/drawingml/2006/chartDrawing">
    <cdr:from>
      <cdr:x>0.22426</cdr:x>
      <cdr:y>0.32915</cdr:y>
    </cdr:from>
    <cdr:to>
      <cdr:x>0.29805</cdr:x>
      <cdr:y>0.41859</cdr:y>
    </cdr:to>
    <cdr:sp macro="" textlink="">
      <cdr:nvSpPr>
        <cdr:cNvPr id="4" name="Стрілка: вправо 3">
          <a:extLst xmlns:a="http://schemas.openxmlformats.org/drawingml/2006/main">
            <a:ext uri="{FF2B5EF4-FFF2-40B4-BE49-F238E27FC236}">
              <a16:creationId xmlns:a16="http://schemas.microsoft.com/office/drawing/2014/main" id="{122B88F2-F521-476D-A9EF-9B43E27BA179}"/>
            </a:ext>
          </a:extLst>
        </cdr:cNvPr>
        <cdr:cNvSpPr/>
      </cdr:nvSpPr>
      <cdr:spPr>
        <a:xfrm xmlns:a="http://schemas.openxmlformats.org/drawingml/2006/main">
          <a:off x="2644024" y="2090788"/>
          <a:ext cx="870011" cy="568170"/>
        </a:xfrm>
        <a:prstGeom xmlns:a="http://schemas.openxmlformats.org/drawingml/2006/main" prst="rightArrow">
          <a:avLst>
            <a:gd name="adj1" fmla="val 34358"/>
            <a:gd name="adj2" fmla="val 50000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 188%</a:t>
          </a:r>
        </a:p>
      </cdr:txBody>
    </cdr:sp>
  </cdr:relSizeAnchor>
  <cdr:relSizeAnchor xmlns:cdr="http://schemas.openxmlformats.org/drawingml/2006/chartDrawing">
    <cdr:from>
      <cdr:x>0.3357</cdr:x>
      <cdr:y>0.09715</cdr:y>
    </cdr:from>
    <cdr:to>
      <cdr:x>0.43058</cdr:x>
      <cdr:y>0.15864</cdr:y>
    </cdr:to>
    <cdr:sp macro="" textlink="">
      <cdr:nvSpPr>
        <cdr:cNvPr id="5" name="Стрілка: вправо 4">
          <a:extLst xmlns:a="http://schemas.openxmlformats.org/drawingml/2006/main">
            <a:ext uri="{FF2B5EF4-FFF2-40B4-BE49-F238E27FC236}">
              <a16:creationId xmlns:a16="http://schemas.microsoft.com/office/drawing/2014/main" id="{1D8F45A8-7E23-42F2-BF9D-F89A7B0474C2}"/>
            </a:ext>
          </a:extLst>
        </cdr:cNvPr>
        <cdr:cNvSpPr/>
      </cdr:nvSpPr>
      <cdr:spPr>
        <a:xfrm xmlns:a="http://schemas.openxmlformats.org/drawingml/2006/main">
          <a:off x="3957920" y="617093"/>
          <a:ext cx="1118586" cy="390614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/>
            <a:t>+</a:t>
          </a:r>
          <a:r>
            <a:rPr lang="uk-UA" b="1" dirty="0">
              <a:solidFill>
                <a:schemeClr val="tx1"/>
              </a:solidFill>
            </a:rPr>
            <a:t>83,6%</a:t>
          </a:r>
          <a:endParaRPr lang="uk-UA" b="1" dirty="0"/>
        </a:p>
      </cdr:txBody>
    </cdr:sp>
  </cdr:relSizeAnchor>
  <cdr:relSizeAnchor xmlns:cdr="http://schemas.openxmlformats.org/drawingml/2006/chartDrawing">
    <cdr:from>
      <cdr:x>0.47199</cdr:x>
      <cdr:y>0.4731</cdr:y>
    </cdr:from>
    <cdr:to>
      <cdr:x>0.55558</cdr:x>
      <cdr:y>0.53459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DB002501-FB12-402C-A9EC-1D9134977311}"/>
            </a:ext>
          </a:extLst>
        </cdr:cNvPr>
        <cdr:cNvSpPr/>
      </cdr:nvSpPr>
      <cdr:spPr>
        <a:xfrm xmlns:a="http://schemas.openxmlformats.org/drawingml/2006/main">
          <a:off x="5564778" y="3005186"/>
          <a:ext cx="985420" cy="390617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    138%</a:t>
          </a:r>
        </a:p>
      </cdr:txBody>
    </cdr:sp>
  </cdr:relSizeAnchor>
  <cdr:relSizeAnchor xmlns:cdr="http://schemas.openxmlformats.org/drawingml/2006/chartDrawing">
    <cdr:from>
      <cdr:x>0.62485</cdr:x>
      <cdr:y>0.51642</cdr:y>
    </cdr:from>
    <cdr:to>
      <cdr:x>0.68961</cdr:x>
      <cdr:y>0.58351</cdr:y>
    </cdr:to>
    <cdr:sp macro="" textlink="">
      <cdr:nvSpPr>
        <cdr:cNvPr id="8" name="Стрілка: вправо 7">
          <a:extLst xmlns:a="http://schemas.openxmlformats.org/drawingml/2006/main">
            <a:ext uri="{FF2B5EF4-FFF2-40B4-BE49-F238E27FC236}">
              <a16:creationId xmlns:a16="http://schemas.microsoft.com/office/drawing/2014/main" id="{003F35B9-250C-46FA-B1F9-649814B4E81B}"/>
            </a:ext>
          </a:extLst>
        </cdr:cNvPr>
        <cdr:cNvSpPr/>
      </cdr:nvSpPr>
      <cdr:spPr>
        <a:xfrm xmlns:a="http://schemas.openxmlformats.org/drawingml/2006/main">
          <a:off x="7366944" y="3280395"/>
          <a:ext cx="763480" cy="426128"/>
        </a:xfrm>
        <a:prstGeom xmlns:a="http://schemas.openxmlformats.org/drawingml/2006/main" prst="rightArrow">
          <a:avLst>
            <a:gd name="adj1" fmla="val 50000"/>
            <a:gd name="adj2" fmla="val 42308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r"/>
          <a:r>
            <a:rPr lang="uk-UA" b="1" dirty="0">
              <a:solidFill>
                <a:schemeClr val="tx1"/>
              </a:solidFill>
            </a:rPr>
            <a:t>214%</a:t>
          </a:r>
        </a:p>
      </cdr:txBody>
    </cdr:sp>
  </cdr:relSizeAnchor>
  <cdr:relSizeAnchor xmlns:cdr="http://schemas.openxmlformats.org/drawingml/2006/chartDrawing">
    <cdr:from>
      <cdr:x>0.74006</cdr:x>
      <cdr:y>0.31377</cdr:y>
    </cdr:from>
    <cdr:to>
      <cdr:x>0.8146</cdr:x>
      <cdr:y>0.38225</cdr:y>
    </cdr:to>
    <cdr:sp macro="" textlink="">
      <cdr:nvSpPr>
        <cdr:cNvPr id="9" name="Стрілка: вправо 8">
          <a:extLst xmlns:a="http://schemas.openxmlformats.org/drawingml/2006/main">
            <a:ext uri="{FF2B5EF4-FFF2-40B4-BE49-F238E27FC236}">
              <a16:creationId xmlns:a16="http://schemas.microsoft.com/office/drawing/2014/main" id="{DCDF43CF-7B28-4A6D-90F1-A414AF6A3AFC}"/>
            </a:ext>
          </a:extLst>
        </cdr:cNvPr>
        <cdr:cNvSpPr/>
      </cdr:nvSpPr>
      <cdr:spPr>
        <a:xfrm xmlns:a="http://schemas.openxmlformats.org/drawingml/2006/main">
          <a:off x="8725227" y="1993118"/>
          <a:ext cx="878889" cy="43499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</a:rPr>
            <a:t>   101,5%</a:t>
          </a:r>
        </a:p>
      </cdr:txBody>
    </cdr:sp>
  </cdr:relSizeAnchor>
  <cdr:relSizeAnchor xmlns:cdr="http://schemas.openxmlformats.org/drawingml/2006/chartDrawing">
    <cdr:from>
      <cdr:x>0.8756</cdr:x>
      <cdr:y>0.67295</cdr:y>
    </cdr:from>
    <cdr:to>
      <cdr:x>0.95391</cdr:x>
      <cdr:y>0.73584</cdr:y>
    </cdr:to>
    <cdr:sp macro="" textlink="">
      <cdr:nvSpPr>
        <cdr:cNvPr id="10" name="Стрелка: вправо 9">
          <a:extLst xmlns:a="http://schemas.openxmlformats.org/drawingml/2006/main">
            <a:ext uri="{FF2B5EF4-FFF2-40B4-BE49-F238E27FC236}">
              <a16:creationId xmlns:a16="http://schemas.microsoft.com/office/drawing/2014/main" id="{4B8CF150-A29F-4AA6-B475-3BC776049044}"/>
            </a:ext>
          </a:extLst>
        </cdr:cNvPr>
        <cdr:cNvSpPr/>
      </cdr:nvSpPr>
      <cdr:spPr>
        <a:xfrm xmlns:a="http://schemas.openxmlformats.org/drawingml/2006/main">
          <a:off x="10323208" y="4274693"/>
          <a:ext cx="923278" cy="39949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147,5</a:t>
          </a:r>
          <a:r>
            <a:rPr lang="uk-UA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%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38F71-FEE1-405F-82A3-9D9CC72C7802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9E3EF-AD12-4223-8D7E-9C76575B72A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94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482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3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9494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6647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507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53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98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66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9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84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6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0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48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54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6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7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CA08C-4829-489F-A8C4-98628B7D45A8}" type="datetimeFigureOut">
              <a:rPr lang="uk-UA" smtClean="0"/>
              <a:t>11.02.2025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71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>
          <a:xfrm>
            <a:off x="1331650" y="3320248"/>
            <a:ext cx="1030697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alt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  <a:p>
            <a:pPr algn="ctr"/>
            <a:r>
              <a:rPr lang="uk-UA" altLang="uk-UA" sz="6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Звіт про виконання фінансового плану за 2024 рік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9" name="Місце для вмісту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3693111" y="481542"/>
            <a:ext cx="76631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uk-UA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            </a:t>
            </a:r>
            <a:r>
              <a:rPr lang="uk-UA" alt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Дочірнє підприємство «Екосервіс» комунального підприємства Тростянецької міської ради «Тростянецькомунсервіс»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34" y="629057"/>
            <a:ext cx="3240015" cy="83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7BFFCB-7DE4-4596-A1C7-B68ED008C7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088210" y="4246154"/>
            <a:ext cx="60959" cy="4571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D27CC4A-AAF8-4D44-B18A-79BEBCAED0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42" y="334631"/>
            <a:ext cx="3204838" cy="240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3578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24906"/>
            <a:ext cx="1417132" cy="421250"/>
          </a:xfrm>
          <a:prstGeom prst="rect">
            <a:avLst/>
          </a:prstGeom>
        </p:spPr>
      </p:pic>
      <p:sp>
        <p:nvSpPr>
          <p:cNvPr id="2" name="Прямокутник 1"/>
          <p:cNvSpPr/>
          <p:nvPr/>
        </p:nvSpPr>
        <p:spPr>
          <a:xfrm>
            <a:off x="337016" y="445118"/>
            <a:ext cx="6525360" cy="964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20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uk-UA" sz="28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1021" y="4119240"/>
            <a:ext cx="2236790" cy="183767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DFA2F7-880B-42CB-8D1F-261B250DBB9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16" y="543339"/>
            <a:ext cx="5862993" cy="439724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ECA1803-90D0-4E28-8A15-6DD9D8EB3B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636" y="2086703"/>
            <a:ext cx="5561735" cy="417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71021" y="284085"/>
            <a:ext cx="11833934" cy="1234204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  <a:ea typeface="+mn-ea"/>
                <a:cs typeface="+mn-cs"/>
              </a:rPr>
              <a:t>Отримано дохід від наданих послуг за 2024 рік – 10316 тис. грн.</a:t>
            </a:r>
            <a:b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  <a:ea typeface="+mn-ea"/>
                <a:cs typeface="+mn-cs"/>
              </a:rPr>
            </a:br>
            <a:endParaRPr lang="uk-UA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  <a:ea typeface="+mn-ea"/>
              <a:cs typeface="+mn-cs"/>
            </a:endParaRPr>
          </a:p>
        </p:txBody>
      </p:sp>
      <p:graphicFrame>
        <p:nvGraphicFramePr>
          <p:cNvPr id="6" name="Діаграма 5"/>
          <p:cNvGraphicFramePr/>
          <p:nvPr>
            <p:extLst>
              <p:ext uri="{D42A27DB-BD31-4B8C-83A1-F6EECF244321}">
                <p14:modId xmlns:p14="http://schemas.microsoft.com/office/powerpoint/2010/main" val="3652131883"/>
              </p:ext>
            </p:extLst>
          </p:nvPr>
        </p:nvGraphicFramePr>
        <p:xfrm>
          <a:off x="5034224" y="1021403"/>
          <a:ext cx="7086755" cy="511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кутник 6"/>
          <p:cNvSpPr/>
          <p:nvPr/>
        </p:nvSpPr>
        <p:spPr>
          <a:xfrm>
            <a:off x="287045" y="1021403"/>
            <a:ext cx="484766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Надати послуги населенню МТГ (12,0 тис. абонентів) – 3999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Бюджетним організаціям – 1531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Іншим споживачам послуг – 856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Захоронення ТПВ – 371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Послуги з благоустрою МТГ – 1229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Доходи від реалізації вторинної сировини – 40 тис. 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endParaRPr lang="uk-UA" b="1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Інші доходи – 2290 тис. грн..</a:t>
            </a:r>
          </a:p>
          <a:p>
            <a:pPr algn="just">
              <a:buClr>
                <a:schemeClr val="tx2"/>
              </a:buClr>
            </a:pP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     в т . ч. фінансова підтримка - 565 </a:t>
            </a:r>
            <a:r>
              <a:rPr lang="uk-UA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b="1" dirty="0">
                <a:latin typeface="XM" panose="00000503030000020002" pitchFamily="50" charset="0"/>
                <a:ea typeface="Calibri" panose="020F0502020204030204" pitchFamily="34" charset="0"/>
              </a:rPr>
              <a:t>.</a:t>
            </a:r>
          </a:p>
          <a:p>
            <a:endParaRPr lang="uk-UA" dirty="0">
              <a:solidFill>
                <a:schemeClr val="accent1"/>
              </a:solidFill>
              <a:latin typeface="XM" panose="0000050303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333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16BBF9C-23CB-4EE7-872F-E90C8515A6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8565419"/>
              </p:ext>
            </p:extLst>
          </p:nvPr>
        </p:nvGraphicFramePr>
        <p:xfrm>
          <a:off x="267852" y="252919"/>
          <a:ext cx="11789924" cy="635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733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31921" y="194477"/>
            <a:ext cx="10573304" cy="823975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Витрати на реалізацію продукції (товарів, робіт, послуг)</a:t>
            </a:r>
            <a:b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</a:br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 за 2024 рік – 10315 тис. грн.</a:t>
            </a:r>
          </a:p>
        </p:txBody>
      </p:sp>
      <p:graphicFrame>
        <p:nvGraphicFramePr>
          <p:cNvPr id="17" name="Діаграма 16"/>
          <p:cNvGraphicFramePr/>
          <p:nvPr>
            <p:extLst>
              <p:ext uri="{D42A27DB-BD31-4B8C-83A1-F6EECF244321}">
                <p14:modId xmlns:p14="http://schemas.microsoft.com/office/powerpoint/2010/main" val="2708428104"/>
              </p:ext>
            </p:extLst>
          </p:nvPr>
        </p:nvGraphicFramePr>
        <p:xfrm>
          <a:off x="5097294" y="1391313"/>
          <a:ext cx="6856166" cy="4996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кутник 22"/>
          <p:cNvSpPr/>
          <p:nvPr/>
        </p:nvSpPr>
        <p:spPr>
          <a:xfrm>
            <a:off x="238540" y="1603512"/>
            <a:ext cx="459850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Пально-мастильні матеріали – 2091 тис. грн.;</a:t>
            </a:r>
            <a:endParaRPr lang="uk-UA" sz="2000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Запасні частини та матеріали – 1718 тис. грн.;</a:t>
            </a:r>
            <a:endParaRPr lang="uk-UA" sz="2000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Оплата праці з нарахуванням – 2608 </a:t>
            </a:r>
            <a:r>
              <a:rPr lang="uk-UA" sz="2000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Амортизація ОЗ – 1120 </a:t>
            </a:r>
            <a:r>
              <a:rPr lang="uk-UA" sz="2000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Послуги по ремонту ОЗ та інші витрати – 784 тис.грн.;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Адміністративні та витрати на збут – 1935 тис.грн.;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Витрати з податку на прибуток – 40 тис. грн.</a:t>
            </a:r>
          </a:p>
          <a:p>
            <a:pPr marL="285750" indent="-285750" algn="just"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Інші операційні витрати – 19,0 </a:t>
            </a:r>
            <a:r>
              <a:rPr lang="uk-UA" sz="2000" b="1" dirty="0" err="1">
                <a:latin typeface="XM" panose="00000503030000020002" pitchFamily="50" charset="0"/>
                <a:ea typeface="Calibri" panose="020F0502020204030204" pitchFamily="34" charset="0"/>
              </a:rPr>
              <a:t>тис.грн</a:t>
            </a:r>
            <a:r>
              <a:rPr lang="uk-UA" sz="2000" b="1" dirty="0">
                <a:latin typeface="XM" panose="00000503030000020002" pitchFamily="50" charset="0"/>
                <a:ea typeface="Calibri" panose="020F0502020204030204" pitchFamily="34" charset="0"/>
              </a:rPr>
              <a:t>.</a:t>
            </a:r>
            <a:endParaRPr lang="uk-UA" sz="2000" dirty="0">
              <a:latin typeface="XM" panose="00000503030000020002" pitchFamily="50" charset="0"/>
              <a:ea typeface="Calibri" panose="020F0502020204030204" pitchFamily="34" charset="0"/>
            </a:endParaRPr>
          </a:p>
          <a:p>
            <a:endParaRPr lang="uk-UA" dirty="0">
              <a:solidFill>
                <a:schemeClr val="accent1"/>
              </a:solidFill>
              <a:latin typeface="XM" panose="0000050303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071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716BBF9C-23CB-4EE7-872F-E90C8515A6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0068149"/>
              </p:ext>
            </p:extLst>
          </p:nvPr>
        </p:nvGraphicFramePr>
        <p:xfrm>
          <a:off x="267852" y="252919"/>
          <a:ext cx="11789924" cy="6352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558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3062"/>
            <a:ext cx="3599695" cy="44493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94" y="6413062"/>
            <a:ext cx="3599695" cy="4449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89" y="6413062"/>
            <a:ext cx="3599695" cy="444938"/>
          </a:xfrm>
          <a:prstGeom prst="rect">
            <a:avLst/>
          </a:prstGeom>
        </p:spPr>
      </p:pic>
      <p:pic>
        <p:nvPicPr>
          <p:cNvPr id="22" name="Місце для вмісту 21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6" t="-3348" r="62212" b="8672"/>
          <a:stretch/>
        </p:blipFill>
        <p:spPr>
          <a:xfrm>
            <a:off x="10774868" y="6413062"/>
            <a:ext cx="1417597" cy="421073"/>
          </a:xfrm>
          <a:prstGeom prst="rect">
            <a:avLst/>
          </a:prstGeom>
        </p:spPr>
      </p:pic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83581" y="452761"/>
            <a:ext cx="11078843" cy="735635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Фінансовий результат за 2024 рік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4134322831"/>
              </p:ext>
            </p:extLst>
          </p:nvPr>
        </p:nvGraphicFramePr>
        <p:xfrm>
          <a:off x="429577" y="993913"/>
          <a:ext cx="11523884" cy="5197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07729425"/>
      </p:ext>
    </p:extLst>
  </p:cSld>
  <p:clrMapOvr>
    <a:masterClrMapping/>
  </p:clrMapOvr>
</p:sld>
</file>

<file path=ppt/theme/theme1.xml><?xml version="1.0" encoding="utf-8"?>
<a:theme xmlns:a="http://schemas.openxmlformats.org/drawingml/2006/main" name="агенція">
  <a:themeElements>
    <a:clrScheme name="кольори агенція 1">
      <a:dk1>
        <a:srgbClr val="002060"/>
      </a:dk1>
      <a:lt1>
        <a:sysClr val="window" lastClr="FFFFFF"/>
      </a:lt1>
      <a:dk2>
        <a:srgbClr val="1C9BA8"/>
      </a:dk2>
      <a:lt2>
        <a:srgbClr val="E7E6E6"/>
      </a:lt2>
      <a:accent1>
        <a:srgbClr val="CB2D3E"/>
      </a:accent1>
      <a:accent2>
        <a:srgbClr val="1C9BA8"/>
      </a:accent2>
      <a:accent3>
        <a:srgbClr val="A5A5A5"/>
      </a:accent3>
      <a:accent4>
        <a:srgbClr val="002060"/>
      </a:accent4>
      <a:accent5>
        <a:srgbClr val="FFFFFF"/>
      </a:accent5>
      <a:accent6>
        <a:srgbClr val="3DD0DF"/>
      </a:accent6>
      <a:hlink>
        <a:srgbClr val="CB2D3E"/>
      </a:hlink>
      <a:folHlink>
        <a:srgbClr val="E99FA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агенція" id="{56EA9E5A-D577-4B13-9AA9-311F9BD35AC0}" vid="{D4703EC5-0EEB-4BD6-B476-C24D74FD7CC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7091</TotalTime>
  <Words>400</Words>
  <Application>Microsoft Office PowerPoint</Application>
  <PresentationFormat>Широкоэкранный</PresentationFormat>
  <Paragraphs>67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XM</vt:lpstr>
      <vt:lpstr>XM Bold</vt:lpstr>
      <vt:lpstr>агенція</vt:lpstr>
      <vt:lpstr>Презентация PowerPoint</vt:lpstr>
      <vt:lpstr>Презентация PowerPoint</vt:lpstr>
      <vt:lpstr>Отримано дохід від наданих послуг за 2024 рік – 10316 тис. грн. </vt:lpstr>
      <vt:lpstr>Презентация PowerPoint</vt:lpstr>
      <vt:lpstr>Витрати на реалізацію продукції (товарів, робіт, послуг)  за 2024 рік – 10315 тис. грн.</vt:lpstr>
      <vt:lpstr>Презентация PowerPoint</vt:lpstr>
      <vt:lpstr>Фінансовий результат за 2024 рік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Герасимчук Леся Олександрівна</dc:creator>
  <cp:lastModifiedBy>user-tmr</cp:lastModifiedBy>
  <cp:revision>513</cp:revision>
  <cp:lastPrinted>2024-01-09T08:51:02Z</cp:lastPrinted>
  <dcterms:created xsi:type="dcterms:W3CDTF">2018-10-02T11:40:30Z</dcterms:created>
  <dcterms:modified xsi:type="dcterms:W3CDTF">2025-02-11T09:16:02Z</dcterms:modified>
</cp:coreProperties>
</file>